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1"/>
  </p:notesMasterIdLst>
  <p:sldIdLst>
    <p:sldId id="257" r:id="rId2"/>
    <p:sldId id="265" r:id="rId3"/>
    <p:sldId id="266" r:id="rId4"/>
    <p:sldId id="277" r:id="rId5"/>
    <p:sldId id="263" r:id="rId6"/>
    <p:sldId id="258" r:id="rId7"/>
    <p:sldId id="268" r:id="rId8"/>
    <p:sldId id="270" r:id="rId9"/>
    <p:sldId id="269" r:id="rId10"/>
    <p:sldId id="264" r:id="rId11"/>
    <p:sldId id="272" r:id="rId12"/>
    <p:sldId id="262" r:id="rId13"/>
    <p:sldId id="259" r:id="rId14"/>
    <p:sldId id="267" r:id="rId15"/>
    <p:sldId id="271" r:id="rId16"/>
    <p:sldId id="273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2210BE-9867-4FB5-8460-BBE364FDC298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4E931C-E441-4061-8244-4576C268D1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712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4E931C-E441-4061-8244-4576C268D1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196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4E931C-E441-4061-8244-4576C268D1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12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04D06-5858-4BFB-82DD-34643FD4CD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94F961-07F1-4855-97B6-E0DC3FE468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4D279-A9DE-4E89-A0CD-87F9E97AB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BC2FA-ACE6-4781-B750-B1ECC80AB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9F32D-FB3C-47A1-8177-50354CE42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846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8B68E-8530-413F-87F0-7A19DACDF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EDB682-B848-40BD-8A63-BFC543D30C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F1029-DFC8-45E2-952C-74531415E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22421-DD6C-4506-9BEA-7A0763051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AB697-1C54-4FF8-9CAB-789B7E90D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29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3A01A9-C904-4E3A-8073-0DB47F75E5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128DC-17C4-44C4-B042-C6CC802358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834D8-AE7E-4A9D-AADB-3182EE9D0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5664C-97CA-40C4-A7C3-CFC47FC09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BC5608-C2D6-45C2-9129-1467E366C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133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D38B2-1D4E-4135-8FD8-DF9DE421C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C68E7-C8E3-4E4B-8E97-7D6C3412C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C323E-D8AD-4418-A880-416B97516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EC5F80-37B2-421C-B42E-BD3C9839E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A69C0-FE84-49D3-914A-874F93772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545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ABD5A-C320-48BC-97DA-75BED469D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CF936B-BF75-4906-99EA-81471AF41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30E00-CACB-4481-BA15-12B1F2505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4B0497-9408-43F8-837D-96FC510CB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22A61-FE69-488B-A4E9-896E26AED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2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F8644-7179-486D-9D2E-38122F044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54C81-D066-4974-9120-B5CDC8F6B5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B65D1-B1C3-46D1-B64B-7F97801EE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95B9A-09DF-4BD0-AAC7-929154E37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10F1C7-F9D3-4304-9527-136E03C21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914B6-5FC7-45D5-B39D-E990B819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282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0C680-D1A6-44BD-8506-7C96931CE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BE860-AEFA-40B0-A557-F45706E82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40B51E-A584-4A8D-836B-6B0FD0B2F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269C37-0DE7-4158-AD8A-7E01DEAB5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633C53-30DA-49BF-BAC3-A2AA438213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8D1232-60EC-450A-8D6A-6B5EEEFDD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6894D1-8534-45AD-BD4A-D01E80EDD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85010B-AFA2-478C-AEB5-4F5688274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277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8ACC5-BC8D-4264-BBB3-BB5D50694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BA3F33-94FE-47E5-90A5-D0F750B30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FD0D96-2B44-4410-882C-E46716D6A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2A66F4-0E04-4452-AB38-6D429E703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652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F4DEC7-0A3B-4A9A-9C69-B4B322DE1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51AEF4-241F-412C-B22D-2F90B9231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C0949E-32A0-4F6F-BAEC-21A227411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45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3AC71-9A1D-4750-A904-74C887D49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B0167-EED8-4E65-8DB1-D358DA755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169FBC-557B-4937-8B54-06FD0BD284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20D5AF-116C-4A39-B680-09949F0EC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4FF35-A6C6-4CA5-B596-67604002F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6F5C8-8200-4547-AC29-74C5EC9EA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04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0FD89-5EF0-48A3-A8EF-6C606D14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5A813D-739D-420B-BCA1-D76A12916A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1F7398-7244-4B42-B130-0815C24AC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144F67-332C-4603-AE8D-DEED3CD6D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AC3F98-1DC8-4826-8C98-178D9307C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5AB61-0620-4C56-85E3-0432F3910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94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0E83AA-6812-4CC9-B4D6-0F95684E8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C2C5D-15CA-49AC-8A76-E6E2CC1B0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2BB43-44D4-45D2-96D8-2CD56423E4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B855B-56D2-4D4E-81F7-EE94272DC265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52F58-82F5-4A6C-AE9D-D480798D20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56DE6-606D-41A5-BEC1-55FE9478D2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5AB0CE-7B22-4F6A-A913-DDFDB69132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03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87B47EA-1216-428F-BF1E-F474B4647838}"/>
              </a:ext>
            </a:extLst>
          </p:cNvPr>
          <p:cNvSpPr txBox="1">
            <a:spLocks/>
          </p:cNvSpPr>
          <p:nvPr/>
        </p:nvSpPr>
        <p:spPr>
          <a:xfrm>
            <a:off x="1082266" y="124414"/>
            <a:ext cx="10027468" cy="8534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l-GR" sz="2800" b="1" dirty="0">
                <a:solidFill>
                  <a:schemeClr val="accent5">
                    <a:lumMod val="50000"/>
                  </a:schemeClr>
                </a:solidFill>
              </a:rPr>
              <a:t>ΠΑΝΕΜΙΣΤΗΜΙΟ ΔΥΤΙΚΗΣ ΑΤΤΙΚΗΣ</a:t>
            </a:r>
            <a:br>
              <a:rPr lang="el-GR" sz="2800" b="1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l-GR" sz="2800" b="1" dirty="0">
                <a:solidFill>
                  <a:schemeClr val="accent5">
                    <a:lumMod val="50000"/>
                  </a:schemeClr>
                </a:solidFill>
              </a:rPr>
              <a:t>ΣΧΟΛΗ ΜΗΧΑΝΙΚΩΝ</a:t>
            </a:r>
            <a:endParaRPr lang="en-US" sz="2800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250ABDE-A7FB-4FAC-A61B-8D306AAB9307}"/>
              </a:ext>
            </a:extLst>
          </p:cNvPr>
          <p:cNvSpPr txBox="1">
            <a:spLocks/>
          </p:cNvSpPr>
          <p:nvPr/>
        </p:nvSpPr>
        <p:spPr>
          <a:xfrm>
            <a:off x="1027288" y="977854"/>
            <a:ext cx="10027468" cy="85344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l-GR" sz="2800" b="1" dirty="0">
                <a:solidFill>
                  <a:schemeClr val="accent5">
                    <a:lumMod val="75000"/>
                  </a:schemeClr>
                </a:solidFill>
              </a:rPr>
              <a:t>ΤΜΗΜΑ ΜΗΧΑΝΙΚΩΝ</a:t>
            </a:r>
            <a:br>
              <a:rPr lang="el-GR" sz="2800" b="1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l-GR" sz="2800" b="1" dirty="0">
                <a:solidFill>
                  <a:schemeClr val="accent5">
                    <a:lumMod val="75000"/>
                  </a:schemeClr>
                </a:solidFill>
              </a:rPr>
              <a:t>ΒΙΟΜΗΧΑΝΙΚΗΣ ΣΧΕΔΙΑΣΗΣ &amp; ΠΑΡΑΓΩΓΗΣ</a:t>
            </a:r>
            <a:endParaRPr lang="en-US" sz="28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05FED90-C6A1-41F0-9FB4-6A13CCC65F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977722"/>
              </p:ext>
            </p:extLst>
          </p:nvPr>
        </p:nvGraphicFramePr>
        <p:xfrm>
          <a:off x="0" y="1995762"/>
          <a:ext cx="12192000" cy="1565487"/>
        </p:xfrm>
        <a:graphic>
          <a:graphicData uri="http://schemas.openxmlformats.org/drawingml/2006/table">
            <a:tbl>
              <a:tblPr firstCol="1">
                <a:tableStyleId>{3B4B98B0-60AC-42C2-AFA5-B58CD77FA1E5}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803738072"/>
                    </a:ext>
                  </a:extLst>
                </a:gridCol>
              </a:tblGrid>
              <a:tr h="71204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l-GR" sz="28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ΔΙΠΛΩΜΑΤΙΚΗ ΕΡΓΑΣΙΑ</a:t>
                      </a:r>
                      <a:endParaRPr lang="en-US" sz="28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94481450"/>
                  </a:ext>
                </a:extLst>
              </a:tr>
              <a:tr h="71204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l-GR" sz="2800" dirty="0"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</a:rPr>
                        <a:t>Δημιουργία κυβερνοφυσικού συστήματος για την γεωργία.</a:t>
                      </a:r>
                      <a:endParaRPr lang="en-US" sz="2800" dirty="0"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endParaRPr lang="en-US" sz="28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4829290"/>
                  </a:ext>
                </a:extLst>
              </a:tr>
            </a:tbl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44F4C97-179B-4681-AF24-89680E865A95}"/>
              </a:ext>
            </a:extLst>
          </p:cNvPr>
          <p:cNvCxnSpPr/>
          <p:nvPr/>
        </p:nvCxnSpPr>
        <p:spPr>
          <a:xfrm>
            <a:off x="1082266" y="977854"/>
            <a:ext cx="100274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B57BA39-45A6-493B-AC45-8B67C6B7DFD3}"/>
              </a:ext>
            </a:extLst>
          </p:cNvPr>
          <p:cNvSpPr txBox="1"/>
          <p:nvPr/>
        </p:nvSpPr>
        <p:spPr>
          <a:xfrm>
            <a:off x="-1" y="5678201"/>
            <a:ext cx="121920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400" dirty="0">
                <a:solidFill>
                  <a:srgbClr val="002060"/>
                </a:solidFill>
              </a:rPr>
              <a:t>Αθανασίου Παναγιώτης 71446946</a:t>
            </a:r>
          </a:p>
          <a:p>
            <a:pPr algn="ctr"/>
            <a:endParaRPr lang="el-GR" sz="2400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EF25FE-11CE-4DF4-B337-0313795234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678" y="3267563"/>
            <a:ext cx="2340645" cy="236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927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43AB8-728A-41B5-A432-0E11FEBE4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ΑΡΧΙΤΕΚΤΟΝΙΚΗ – </a:t>
            </a:r>
            <a:r>
              <a:rPr lang="en-US" dirty="0"/>
              <a:t>CQRS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C744F0-CBCE-4C76-B8B1-D59EFAD87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61" y="2216118"/>
            <a:ext cx="4962525" cy="3076575"/>
          </a:xfr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C624A3-C012-4B57-9898-3A0B1010C2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005" y="5045424"/>
            <a:ext cx="5343525" cy="1057275"/>
          </a:xfrm>
          <a:prstGeom prst="rect">
            <a:avLst/>
          </a:prstGeom>
        </p:spPr>
      </p:pic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DFDD9A1B-B1B0-4A18-A706-D5CD241A7C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149" y="1455642"/>
            <a:ext cx="5343525" cy="315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057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B7F70-796C-48AD-8014-A60F3C9FD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Αρχιτεκτονικές Εφαρμογών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4FEFD83-A214-4D74-A7B4-B5960746726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43" y="1622330"/>
            <a:ext cx="4133850" cy="190500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8FD703-1279-4D7A-9D32-EBF82AFF92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713" y="1455622"/>
            <a:ext cx="3057525" cy="248602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DBFD7F3-A509-4E6A-94B2-0FEA460A9A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09" y="3890592"/>
            <a:ext cx="4200525" cy="143827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2F12E78-2B04-49CD-90B8-14EB8033CE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664" y="4274321"/>
            <a:ext cx="4124325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926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B2FA-E4D6-4AF5-91AF-38A1FC416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Επικοινωνία Εφαρμογής </a:t>
            </a:r>
            <a:r>
              <a:rPr lang="en-US" dirty="0"/>
              <a:t>SPA </a:t>
            </a:r>
            <a:r>
              <a:rPr lang="el-GR" dirty="0"/>
              <a:t>και </a:t>
            </a:r>
            <a:r>
              <a:rPr lang="en-US" dirty="0"/>
              <a:t>RestAPI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810542F-C3C6-4BF6-AA90-7B028D7609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70504" y="1898777"/>
            <a:ext cx="5181600" cy="1329055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Requests</a:t>
            </a:r>
            <a:r>
              <a:rPr lang="el-GR" dirty="0"/>
              <a:t>:</a:t>
            </a:r>
            <a:endParaRPr lang="en-US" dirty="0"/>
          </a:p>
          <a:p>
            <a:pPr marL="0" indent="0" algn="ctr">
              <a:buNone/>
            </a:pPr>
            <a:r>
              <a:rPr lang="el-GR" dirty="0"/>
              <a:t>Δημιουργία, ενημέρωση ή διαγραφή Κόμβου/Γκρουπ</a:t>
            </a:r>
          </a:p>
          <a:p>
            <a:pPr marL="0" indent="0" algn="ctr">
              <a:buNone/>
            </a:pPr>
            <a:r>
              <a:rPr lang="el-GR" dirty="0"/>
              <a:t>Αναζήτηση μετρήσεων και εντολών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1757404-DCBE-4B12-8475-15FEFC0B8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55848" y="5029201"/>
            <a:ext cx="5181600" cy="1033272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en-US" dirty="0"/>
              <a:t>Notifications</a:t>
            </a:r>
            <a:r>
              <a:rPr lang="el-GR" dirty="0"/>
              <a:t>:</a:t>
            </a:r>
          </a:p>
          <a:p>
            <a:pPr marL="0" indent="0" algn="ctr">
              <a:buNone/>
            </a:pPr>
            <a:r>
              <a:rPr lang="el-GR" dirty="0"/>
              <a:t>Δημιουργία, ενημέρωση ή διαγραφή ενός Κόμβου/Γκρουπ</a:t>
            </a:r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3A87902-18D9-49B2-B647-DF23753FEA1F}"/>
              </a:ext>
            </a:extLst>
          </p:cNvPr>
          <p:cNvSpPr/>
          <p:nvPr/>
        </p:nvSpPr>
        <p:spPr>
          <a:xfrm>
            <a:off x="2130552" y="3621024"/>
            <a:ext cx="2322576" cy="11978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SPA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6F3A63-4605-476D-BE37-C5EFFAA69C59}"/>
              </a:ext>
            </a:extLst>
          </p:cNvPr>
          <p:cNvSpPr/>
          <p:nvPr/>
        </p:nvSpPr>
        <p:spPr>
          <a:xfrm>
            <a:off x="7485888" y="3617976"/>
            <a:ext cx="2322576" cy="11978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RestAPI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6388A63C-A174-45F4-BC06-65ADA2E6B764}"/>
              </a:ext>
            </a:extLst>
          </p:cNvPr>
          <p:cNvSpPr/>
          <p:nvPr/>
        </p:nvSpPr>
        <p:spPr>
          <a:xfrm>
            <a:off x="4608576" y="3739896"/>
            <a:ext cx="2697480" cy="173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AB18F35-1FBA-4723-BBA6-16894066C825}"/>
              </a:ext>
            </a:extLst>
          </p:cNvPr>
          <p:cNvSpPr/>
          <p:nvPr/>
        </p:nvSpPr>
        <p:spPr>
          <a:xfrm rot="10800000">
            <a:off x="4605528" y="4440936"/>
            <a:ext cx="2697480" cy="173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8FC3094-1A43-4F78-9066-EDCAA59F4FC4}"/>
              </a:ext>
            </a:extLst>
          </p:cNvPr>
          <p:cNvSpPr txBox="1"/>
          <p:nvPr/>
        </p:nvSpPr>
        <p:spPr>
          <a:xfrm>
            <a:off x="4727448" y="4014216"/>
            <a:ext cx="2551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SignalR Connection</a:t>
            </a:r>
          </a:p>
        </p:txBody>
      </p:sp>
    </p:spTree>
    <p:extLst>
      <p:ext uri="{BB962C8B-B14F-4D97-AF65-F5344CB8AC3E}">
        <p14:creationId xmlns:p14="http://schemas.microsoft.com/office/powerpoint/2010/main" val="3039646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BFD81-53B2-4702-8B3B-4A16536BE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Επικοινωνία Εφαρμογή </a:t>
            </a:r>
            <a:r>
              <a:rPr lang="en-US" dirty="0"/>
              <a:t>NodeIot </a:t>
            </a:r>
            <a:r>
              <a:rPr lang="el-GR" dirty="0"/>
              <a:t>και </a:t>
            </a:r>
            <a:r>
              <a:rPr lang="en-US" dirty="0"/>
              <a:t>MQTT</a:t>
            </a:r>
          </a:p>
        </p:txBody>
      </p:sp>
      <p:sp>
        <p:nvSpPr>
          <p:cNvPr id="7" name="Content Placeholder 12">
            <a:extLst>
              <a:ext uri="{FF2B5EF4-FFF2-40B4-BE49-F238E27FC236}">
                <a16:creationId xmlns:a16="http://schemas.microsoft.com/office/drawing/2014/main" id="{7BC24136-CDCF-43F6-9FC3-088B19D5D6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88792" y="2008505"/>
            <a:ext cx="5181600" cy="95415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PUBLISH</a:t>
            </a:r>
            <a:r>
              <a:rPr lang="el-GR" dirty="0"/>
              <a:t>:</a:t>
            </a:r>
            <a:endParaRPr lang="en-US" dirty="0"/>
          </a:p>
          <a:p>
            <a:pPr marL="0" indent="0" algn="ctr">
              <a:buNone/>
            </a:pPr>
            <a:r>
              <a:rPr lang="el-GR" dirty="0"/>
              <a:t>Μετρήσεις</a:t>
            </a:r>
            <a:endParaRPr lang="en-US" dirty="0"/>
          </a:p>
        </p:txBody>
      </p: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BF185CA2-DDD0-4D6C-BCC6-FDE942297D04}"/>
              </a:ext>
            </a:extLst>
          </p:cNvPr>
          <p:cNvSpPr txBox="1">
            <a:spLocks/>
          </p:cNvSpPr>
          <p:nvPr/>
        </p:nvSpPr>
        <p:spPr>
          <a:xfrm>
            <a:off x="3401568" y="4148201"/>
            <a:ext cx="5181600" cy="153936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SUBSRIBE</a:t>
            </a:r>
            <a:r>
              <a:rPr lang="el-GR" dirty="0"/>
              <a:t>: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l-GR" dirty="0"/>
              <a:t>Ρυθμίσεις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l-GR" dirty="0"/>
              <a:t>Εντολές Ποτίσματος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06B5378-4818-4846-A6C1-9159C9A7C413}"/>
              </a:ext>
            </a:extLst>
          </p:cNvPr>
          <p:cNvSpPr/>
          <p:nvPr/>
        </p:nvSpPr>
        <p:spPr>
          <a:xfrm>
            <a:off x="2240280" y="2935224"/>
            <a:ext cx="2322576" cy="11978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NodeIOT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8AACD73-4ED8-40C0-91BA-E1EB3D16E1D1}"/>
              </a:ext>
            </a:extLst>
          </p:cNvPr>
          <p:cNvSpPr/>
          <p:nvPr/>
        </p:nvSpPr>
        <p:spPr>
          <a:xfrm>
            <a:off x="7595616" y="2932176"/>
            <a:ext cx="2322576" cy="119786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MQTT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3160F1A-8570-4C1B-8C2C-3EDF8447A2F0}"/>
              </a:ext>
            </a:extLst>
          </p:cNvPr>
          <p:cNvSpPr/>
          <p:nvPr/>
        </p:nvSpPr>
        <p:spPr>
          <a:xfrm>
            <a:off x="4718304" y="3054096"/>
            <a:ext cx="2697480" cy="173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011D3FB-8C8F-45E9-A448-B9E93D3C040F}"/>
              </a:ext>
            </a:extLst>
          </p:cNvPr>
          <p:cNvSpPr/>
          <p:nvPr/>
        </p:nvSpPr>
        <p:spPr>
          <a:xfrm rot="10800000">
            <a:off x="4715256" y="3755136"/>
            <a:ext cx="2697480" cy="1737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EB0F78-09DB-4B45-82FB-745542F8C191}"/>
              </a:ext>
            </a:extLst>
          </p:cNvPr>
          <p:cNvSpPr txBox="1"/>
          <p:nvPr/>
        </p:nvSpPr>
        <p:spPr>
          <a:xfrm>
            <a:off x="4901184" y="3310128"/>
            <a:ext cx="2350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MQTT WebSockets</a:t>
            </a:r>
          </a:p>
        </p:txBody>
      </p:sp>
    </p:spTree>
    <p:extLst>
      <p:ext uri="{BB962C8B-B14F-4D97-AF65-F5344CB8AC3E}">
        <p14:creationId xmlns:p14="http://schemas.microsoft.com/office/powerpoint/2010/main" val="4207373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26296-0B06-473B-9F0A-26BADF93B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Εφαρμογή Υπηρεσίας (</a:t>
            </a:r>
            <a:r>
              <a:rPr lang="en-US" dirty="0"/>
              <a:t>Service)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327CB-AD46-4C5F-A822-693220064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/>
              <a:t>Απομονωμένη από το υπόλοιπο σύστημα</a:t>
            </a:r>
          </a:p>
          <a:p>
            <a:r>
              <a:rPr lang="el-GR" dirty="0"/>
              <a:t>Επικοινωνία Απευθείας με την βάση δεδομένων</a:t>
            </a:r>
          </a:p>
          <a:p>
            <a:r>
              <a:rPr lang="el-GR" dirty="0"/>
              <a:t>Υπολογισμός εντολής ποτίσματος για κάθε Γκρουπ κόμβων</a:t>
            </a:r>
          </a:p>
          <a:p>
            <a:r>
              <a:rPr lang="el-GR" dirty="0"/>
              <a:t>Δημιουργία Εντολής Ποτίσματος στην βάση δεδομένων</a:t>
            </a:r>
          </a:p>
        </p:txBody>
      </p:sp>
    </p:spTree>
    <p:extLst>
      <p:ext uri="{BB962C8B-B14F-4D97-AF65-F5344CB8AC3E}">
        <p14:creationId xmlns:p14="http://schemas.microsoft.com/office/powerpoint/2010/main" val="1344290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6CCF2-FBCE-4732-9A12-C516DFEF7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Επικοινωνία </a:t>
            </a:r>
            <a:r>
              <a:rPr lang="el-GR" dirty="0" err="1"/>
              <a:t>Μίκρο</a:t>
            </a:r>
            <a:r>
              <a:rPr lang="el-GR" dirty="0"/>
              <a:t> Υπηρεσιών</a:t>
            </a:r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332D7F8-6142-4B13-A353-A5F0DFC86B4A}"/>
              </a:ext>
            </a:extLst>
          </p:cNvPr>
          <p:cNvSpPr/>
          <p:nvPr/>
        </p:nvSpPr>
        <p:spPr>
          <a:xfrm>
            <a:off x="4864608" y="3566160"/>
            <a:ext cx="2157984" cy="107899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MQTT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B0F7E99-0A65-466C-B175-BDE040E6D700}"/>
              </a:ext>
            </a:extLst>
          </p:cNvPr>
          <p:cNvSpPr/>
          <p:nvPr/>
        </p:nvSpPr>
        <p:spPr>
          <a:xfrm>
            <a:off x="1213104" y="3645408"/>
            <a:ext cx="2157984" cy="107899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RestAPI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DCDB6E7-72ED-4C69-9106-60C05BF60249}"/>
              </a:ext>
            </a:extLst>
          </p:cNvPr>
          <p:cNvSpPr/>
          <p:nvPr/>
        </p:nvSpPr>
        <p:spPr>
          <a:xfrm>
            <a:off x="8488680" y="3578352"/>
            <a:ext cx="2157984" cy="107899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Service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9A8A3C5-AD2E-4332-AA33-D94A0ABC281E}"/>
              </a:ext>
            </a:extLst>
          </p:cNvPr>
          <p:cNvSpPr/>
          <p:nvPr/>
        </p:nvSpPr>
        <p:spPr>
          <a:xfrm>
            <a:off x="4864608" y="1837944"/>
            <a:ext cx="2157984" cy="1078992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CouchDB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C9D2A4-877C-41BF-9B47-D55DAC2F208A}"/>
              </a:ext>
            </a:extLst>
          </p:cNvPr>
          <p:cNvSpPr txBox="1"/>
          <p:nvPr/>
        </p:nvSpPr>
        <p:spPr>
          <a:xfrm>
            <a:off x="4114800" y="4709160"/>
            <a:ext cx="3867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Ενημέρωση αλλαγών/δημιουργίας εντολών και ρυθμίσεων κόμβου.</a:t>
            </a:r>
          </a:p>
          <a:p>
            <a:r>
              <a:rPr lang="el-GR" dirty="0"/>
              <a:t>Αλλαγή κατάστασης σύνδεσης κόμβου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0BB7C1-14AB-4D31-88D5-F211D0056B61}"/>
              </a:ext>
            </a:extLst>
          </p:cNvPr>
          <p:cNvSpPr txBox="1"/>
          <p:nvPr/>
        </p:nvSpPr>
        <p:spPr>
          <a:xfrm>
            <a:off x="518160" y="4815840"/>
            <a:ext cx="3779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Ενημέρωση αλλαγών/δημιουργίας κόμβων και γκρουπ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E2AB3F-A5BC-4ACB-B515-E2FC2D16B66B}"/>
              </a:ext>
            </a:extLst>
          </p:cNvPr>
          <p:cNvSpPr txBox="1"/>
          <p:nvPr/>
        </p:nvSpPr>
        <p:spPr>
          <a:xfrm>
            <a:off x="8284464" y="4773168"/>
            <a:ext cx="2834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Δημιουργία νέων εντολών για κάθε κόμβο</a:t>
            </a:r>
            <a:endParaRPr 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6119450-8C01-4656-9D6C-2AD7226B729D}"/>
              </a:ext>
            </a:extLst>
          </p:cNvPr>
          <p:cNvCxnSpPr>
            <a:stCxn id="4" idx="0"/>
            <a:endCxn id="7" idx="2"/>
          </p:cNvCxnSpPr>
          <p:nvPr/>
        </p:nvCxnSpPr>
        <p:spPr>
          <a:xfrm flipV="1">
            <a:off x="5943600" y="2916936"/>
            <a:ext cx="0" cy="6492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D01140A-586F-4F02-A88C-00F0A7686F5A}"/>
              </a:ext>
            </a:extLst>
          </p:cNvPr>
          <p:cNvCxnSpPr>
            <a:stCxn id="6" idx="0"/>
            <a:endCxn id="7" idx="3"/>
          </p:cNvCxnSpPr>
          <p:nvPr/>
        </p:nvCxnSpPr>
        <p:spPr>
          <a:xfrm flipH="1" flipV="1">
            <a:off x="7022592" y="2377440"/>
            <a:ext cx="2545080" cy="120091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82CBB5C2-B90F-4780-A4E2-64E65791ADFC}"/>
              </a:ext>
            </a:extLst>
          </p:cNvPr>
          <p:cNvCxnSpPr>
            <a:endCxn id="7" idx="1"/>
          </p:cNvCxnSpPr>
          <p:nvPr/>
        </p:nvCxnSpPr>
        <p:spPr>
          <a:xfrm flipV="1">
            <a:off x="2276856" y="2377440"/>
            <a:ext cx="2587752" cy="121615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214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7F449-5396-499E-9E3C-D7A6FBAAA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Εφαρμογή </a:t>
            </a:r>
            <a:r>
              <a:rPr lang="en-US" dirty="0"/>
              <a:t>NodeIot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E379B-3DF5-4C08-8E22-4F9C768D3D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l-GR" dirty="0"/>
              <a:t>Δυνατότητα εγκατάστασης και εκτέλεσης σε λογισμικό </a:t>
            </a:r>
            <a:r>
              <a:rPr lang="en-US" dirty="0"/>
              <a:t>Linux</a:t>
            </a:r>
          </a:p>
          <a:p>
            <a:r>
              <a:rPr lang="el-GR" dirty="0"/>
              <a:t>Δυνατότητα αλλαγής </a:t>
            </a:r>
            <a:r>
              <a:rPr lang="en-US" dirty="0"/>
              <a:t>PINS </a:t>
            </a:r>
            <a:r>
              <a:rPr lang="el-GR" dirty="0"/>
              <a:t>που θα χρησιμοποιούνται για συγκεκριμένα εξαρτήματα</a:t>
            </a:r>
          </a:p>
          <a:p>
            <a:r>
              <a:rPr lang="el-GR" dirty="0"/>
              <a:t>Πλήρης ελευθέρια Συνδεσιμότητας</a:t>
            </a:r>
          </a:p>
          <a:p>
            <a:endParaRPr lang="en-US" dirty="0"/>
          </a:p>
        </p:txBody>
      </p:sp>
      <p:pic>
        <p:nvPicPr>
          <p:cNvPr id="4098" name="Picture 2" descr="https://external-content.duckduckgo.com/iu/?u=https%3A%2F%2Fcdn.shopify.com%2Fs%2Ffiles%2F1%2F0174%2F1800%2Fproducts%2FRaspberry_Pi_Zero_WH_1024x1024.JPG%3Fv%3D1526660203&amp;f=1&amp;nofb=1">
            <a:extLst>
              <a:ext uri="{FF2B5EF4-FFF2-40B4-BE49-F238E27FC236}">
                <a16:creationId xmlns:a16="http://schemas.microsoft.com/office/drawing/2014/main" id="{14D7CCB9-B73C-451B-A690-75B0A6BC3C0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280" y="2050574"/>
            <a:ext cx="3901440" cy="3901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5255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368E0-992E-4E1C-B4FD-9DD5F12B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Εγκατάσταση και Συνδεσιμότητα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DF316C-EEA3-40C7-BE7C-579924AFF1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Εγκατάσταση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047CD-B4DC-4A5C-8102-DFA40EFC3F7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l-GR" dirty="0"/>
              <a:t>Σπίτι</a:t>
            </a:r>
          </a:p>
          <a:p>
            <a:r>
              <a:rPr lang="el-GR" dirty="0"/>
              <a:t>Κήπος</a:t>
            </a:r>
          </a:p>
          <a:p>
            <a:r>
              <a:rPr lang="el-GR" dirty="0"/>
              <a:t>Χωράφι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E364D7-7249-4FBA-998A-70F44CB8A5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l-GR" dirty="0"/>
              <a:t>Συνδεσιμότητα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26B8D13-0836-4E19-8D3B-50DF084141A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WiFi</a:t>
            </a:r>
            <a:endParaRPr lang="el-GR" dirty="0"/>
          </a:p>
          <a:p>
            <a:r>
              <a:rPr lang="en-US" dirty="0"/>
              <a:t>Wi-Fi Mesh</a:t>
            </a:r>
          </a:p>
          <a:p>
            <a:r>
              <a:rPr lang="en-US" dirty="0"/>
              <a:t>Zigbee</a:t>
            </a:r>
          </a:p>
          <a:p>
            <a:r>
              <a:rPr lang="en-US" dirty="0"/>
              <a:t>LoRa</a:t>
            </a:r>
          </a:p>
          <a:p>
            <a:r>
              <a:rPr lang="en-US" dirty="0"/>
              <a:t>Bluetooth Mesh</a:t>
            </a:r>
          </a:p>
          <a:p>
            <a:endParaRPr lang="el-G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508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47C4C-DF94-4DF9-8D3D-7BA1AF886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Δυνατότητα Αλλαγής και Επέκτασης Εφαρμογών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F6612BB-DF2E-4C39-AFA6-2C1175B4A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78607"/>
            <a:ext cx="10515600" cy="3598355"/>
          </a:xfrm>
        </p:spPr>
        <p:txBody>
          <a:bodyPr/>
          <a:lstStyle/>
          <a:p>
            <a:r>
              <a:rPr lang="el-GR" dirty="0"/>
              <a:t>Αντικατάσταση Εφαρμογής Ταυτοποίησης</a:t>
            </a:r>
          </a:p>
          <a:p>
            <a:r>
              <a:rPr lang="el-GR" dirty="0"/>
              <a:t>Αντικατάσταση Εφαρμογής </a:t>
            </a:r>
            <a:r>
              <a:rPr lang="en-US" dirty="0"/>
              <a:t>SPA</a:t>
            </a:r>
            <a:endParaRPr lang="el-GR" dirty="0"/>
          </a:p>
          <a:p>
            <a:pPr marL="0" indent="0">
              <a:buNone/>
            </a:pPr>
            <a:r>
              <a:rPr lang="el-GR" dirty="0"/>
              <a:t>Επέκταση δημιουργώντας άλλες εφαρμογές όπως </a:t>
            </a:r>
            <a:r>
              <a:rPr lang="en-US" dirty="0"/>
              <a:t>Android, Windows </a:t>
            </a:r>
            <a:r>
              <a:rPr lang="el-GR" dirty="0"/>
              <a:t>κλπ. κάνοντας χρήση της </a:t>
            </a:r>
            <a:r>
              <a:rPr lang="en-US" dirty="0"/>
              <a:t>RestAPI </a:t>
            </a:r>
            <a:r>
              <a:rPr lang="el-GR" dirty="0"/>
              <a:t>εφαρμογής</a:t>
            </a:r>
            <a:endParaRPr lang="en-US" dirty="0"/>
          </a:p>
          <a:p>
            <a:r>
              <a:rPr lang="el-GR" dirty="0"/>
              <a:t>Αντικατάσταση Εφαρμογής </a:t>
            </a:r>
            <a:r>
              <a:rPr lang="en-US" dirty="0"/>
              <a:t>NodeIot</a:t>
            </a:r>
          </a:p>
        </p:txBody>
      </p:sp>
    </p:spTree>
    <p:extLst>
      <p:ext uri="{BB962C8B-B14F-4D97-AF65-F5344CB8AC3E}">
        <p14:creationId xmlns:p14="http://schemas.microsoft.com/office/powerpoint/2010/main" val="13618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5A8016-F36F-4935-A075-0A819EDE5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ΤΕΛΟΣ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325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AA3F5-0715-420B-96E1-6C1CED921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ΕΙΣΑΓΩΓΗ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323D7-C98F-4740-AEDC-1439B5379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l-GR" dirty="0"/>
              <a:t>Δημιουργία κυβερνοφυσικής λύσης για την:</a:t>
            </a:r>
          </a:p>
          <a:p>
            <a:pPr marL="0" indent="0">
              <a:buNone/>
            </a:pPr>
            <a:endParaRPr lang="el-GR" dirty="0"/>
          </a:p>
          <a:p>
            <a:r>
              <a:rPr lang="el-GR" dirty="0"/>
              <a:t>Μείωση σπατάλης νερού.</a:t>
            </a:r>
          </a:p>
          <a:p>
            <a:r>
              <a:rPr lang="el-GR" dirty="0"/>
              <a:t>Απομακρυσμένη παρακολούθηση φυτών.</a:t>
            </a:r>
          </a:p>
          <a:p>
            <a:r>
              <a:rPr lang="el-GR" dirty="0"/>
              <a:t>Απομακρυσμένος και αυτόματος έλεγχος ποτίσματος ανά ομάδες φυτών.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425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E0784-179C-424E-8FA2-6708FB6DA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ΜΙΚΡΟ ΥΠΗΡΕΣΙΕΣ</a:t>
            </a:r>
            <a:r>
              <a:rPr lang="en-US" dirty="0"/>
              <a:t> – </a:t>
            </a:r>
            <a:r>
              <a:rPr lang="el-GR" dirty="0"/>
              <a:t>ΜΟΝΟΛΙΘΥΚΕΣ ΕΦΑΡΜΟΓΕΣ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803535D-9918-4521-AD28-034C2D33BE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8899"/>
          <a:stretch/>
        </p:blipFill>
        <p:spPr>
          <a:xfrm>
            <a:off x="7160546" y="2212847"/>
            <a:ext cx="3204908" cy="3964115"/>
          </a:xfrm>
          <a:prstGeom prst="rect">
            <a:avLst/>
          </a:prstGeom>
        </p:spPr>
      </p:pic>
      <p:pic>
        <p:nvPicPr>
          <p:cNvPr id="1026" name="Picture 2" descr="https://www.redhat.com/cms/managed-files/microservices-1680.png">
            <a:extLst>
              <a:ext uri="{FF2B5EF4-FFF2-40B4-BE49-F238E27FC236}">
                <a16:creationId xmlns:a16="http://schemas.microsoft.com/office/drawing/2014/main" id="{5D8210F8-522F-480B-8AC5-09C6B195C09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60108"/>
            <a:ext cx="5181600" cy="2282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96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1B1B9-5E30-4139-A179-36F2491E2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Επιλογή Βάσης Δεδομένων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6AA5BF-8283-4E04-B80B-E24096018B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(Postgres)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0C571D-1850-42CC-9F88-7F8959C67F3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l-GR" dirty="0"/>
              <a:t>Ευέλικτα αναζητήσεις</a:t>
            </a:r>
            <a:endParaRPr lang="en-US" dirty="0"/>
          </a:p>
          <a:p>
            <a:r>
              <a:rPr lang="el-GR" dirty="0"/>
              <a:t>Μειωμένο αποτύπωμα αποθήκευσης δεδομένων </a:t>
            </a:r>
            <a:endParaRPr lang="en-US" dirty="0"/>
          </a:p>
          <a:p>
            <a:r>
              <a:rPr lang="el-GR" dirty="0"/>
              <a:t>Ισχυρή και κατανοητή διαχωρισμού δεδομένων (</a:t>
            </a:r>
            <a:r>
              <a:rPr lang="en-US" dirty="0"/>
              <a:t>Tables)</a:t>
            </a:r>
          </a:p>
          <a:p>
            <a:r>
              <a:rPr lang="el-GR" dirty="0"/>
              <a:t>Άκαμπτα μοντέλα δεδομένων</a:t>
            </a:r>
            <a:endParaRPr lang="en-US" dirty="0"/>
          </a:p>
          <a:p>
            <a:r>
              <a:rPr lang="el-GR" dirty="0"/>
              <a:t>Περιορισμένη οριζόντια επεκτασιμότητα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8BD882A-5597-4F9F-A384-9873DF195F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NoSQL (CouchDB)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F68DBDC-94F0-470A-8E0C-A815FA5CE52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l-GR" dirty="0"/>
              <a:t>Επεκτάσιμη και εξαιρετικά διαθέσιμη</a:t>
            </a:r>
            <a:endParaRPr lang="en-US" dirty="0"/>
          </a:p>
          <a:p>
            <a:r>
              <a:rPr lang="el-GR" dirty="0"/>
              <a:t>Δυνατότητα αποστολής αλλαγών δεδομένων (</a:t>
            </a:r>
            <a:r>
              <a:rPr lang="en-US" dirty="0"/>
              <a:t>CouchDB)</a:t>
            </a:r>
            <a:endParaRPr lang="el-GR" dirty="0"/>
          </a:p>
          <a:p>
            <a:r>
              <a:rPr lang="el-GR" dirty="0"/>
              <a:t>Δυναμικό σχήμα για μη δομημένα δεδομένα</a:t>
            </a:r>
            <a:endParaRPr lang="en-US" dirty="0"/>
          </a:p>
          <a:p>
            <a:r>
              <a:rPr lang="el-GR" dirty="0"/>
              <a:t>Έλλειψη ευελιξίας στα πρότυπα πρόσβασης και αναζήτησης</a:t>
            </a:r>
          </a:p>
          <a:p>
            <a:r>
              <a:rPr lang="el-GR" dirty="0"/>
              <a:t>Υψηλή δυνατότητα οριζόντιας επεκτασιμότητας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410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D25CB-6BA0-4D61-A6D3-0C3D4F13B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ΕΠΙΚΟΙΝΩΝΙΑ ΜΙΚΡΟ ΥΠΗΡΕΣΙΩΝ</a:t>
            </a:r>
            <a:endParaRPr lang="en-US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44AF90C-E7E1-4231-8F28-2185D6B1E8C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712" y="2018709"/>
            <a:ext cx="5181600" cy="2410690"/>
          </a:xfrm>
        </p:spPr>
      </p:pic>
      <p:pic>
        <p:nvPicPr>
          <p:cNvPr id="2050" name="Picture 2" descr="https://external-content.duckduckgo.com/iu/?u=https%3A%2F%2Fmiro.medium.com%2Fmax%2F2440%2F1*cDcu1aUwUKcBjrgYFjWN0w.png&amp;f=1&amp;nofb=1">
            <a:extLst>
              <a:ext uri="{FF2B5EF4-FFF2-40B4-BE49-F238E27FC236}">
                <a16:creationId xmlns:a16="http://schemas.microsoft.com/office/drawing/2014/main" id="{CDD4BFE1-B17C-4326-9AF3-F346121D030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368" y="1855802"/>
            <a:ext cx="5181600" cy="2718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416FF42-A95D-4D50-8589-EFDD977E2884}"/>
              </a:ext>
            </a:extLst>
          </p:cNvPr>
          <p:cNvSpPr txBox="1"/>
          <p:nvPr/>
        </p:nvSpPr>
        <p:spPr>
          <a:xfrm>
            <a:off x="1600200" y="1728216"/>
            <a:ext cx="239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CouchDB Changes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49BC7E-803D-4090-8066-F146C51F98A7}"/>
              </a:ext>
            </a:extLst>
          </p:cNvPr>
          <p:cNvSpPr txBox="1"/>
          <p:nvPr/>
        </p:nvSpPr>
        <p:spPr>
          <a:xfrm>
            <a:off x="8199120" y="1743456"/>
            <a:ext cx="239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Redis Notifications</a:t>
            </a:r>
          </a:p>
        </p:txBody>
      </p:sp>
    </p:spTree>
    <p:extLst>
      <p:ext uri="{BB962C8B-B14F-4D97-AF65-F5344CB8AC3E}">
        <p14:creationId xmlns:p14="http://schemas.microsoft.com/office/powerpoint/2010/main" val="3522985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0D5B5-CF7E-4F03-A7C5-CF9933F36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ΑΡΧΙΤΕΚΤΟΝΙΚΗ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C2EBCC-CEF8-41FA-A797-087450C8F1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737" y="1825625"/>
            <a:ext cx="2604526" cy="4351338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5195BA-5591-4E43-B7ED-11CFF9FD56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l-GR" dirty="0"/>
              <a:t>Εφαρμογή ταυτοποίησης και διαχείρισης χρηστών</a:t>
            </a:r>
            <a:r>
              <a:rPr lang="en-US" dirty="0"/>
              <a:t> (OpenID)</a:t>
            </a:r>
            <a:endParaRPr lang="el-GR" dirty="0"/>
          </a:p>
          <a:p>
            <a:r>
              <a:rPr lang="el-GR" dirty="0"/>
              <a:t>Εφαρμογή </a:t>
            </a:r>
            <a:r>
              <a:rPr lang="en-US" dirty="0"/>
              <a:t>RestAPI </a:t>
            </a:r>
            <a:r>
              <a:rPr lang="el-GR" dirty="0"/>
              <a:t>για την διαχείριση πόρων</a:t>
            </a:r>
            <a:endParaRPr lang="en-US" dirty="0"/>
          </a:p>
          <a:p>
            <a:r>
              <a:rPr lang="el-GR" dirty="0"/>
              <a:t>Εφαρμογή </a:t>
            </a:r>
            <a:r>
              <a:rPr lang="en-US" dirty="0"/>
              <a:t>SPA</a:t>
            </a:r>
            <a:r>
              <a:rPr lang="el-GR" dirty="0"/>
              <a:t> διαχειρίσεις στον περιηγητή</a:t>
            </a:r>
          </a:p>
          <a:p>
            <a:r>
              <a:rPr lang="el-GR" dirty="0"/>
              <a:t>Εφαρμογή </a:t>
            </a:r>
            <a:r>
              <a:rPr lang="en-US" dirty="0"/>
              <a:t>MQTT</a:t>
            </a:r>
            <a:endParaRPr lang="el-GR" dirty="0"/>
          </a:p>
          <a:p>
            <a:r>
              <a:rPr lang="el-GR" dirty="0"/>
              <a:t>Εφαρμογή Κόμβου (</a:t>
            </a:r>
            <a:r>
              <a:rPr lang="en-US" dirty="0"/>
              <a:t>Node)</a:t>
            </a:r>
            <a:endParaRPr lang="el-GR" dirty="0"/>
          </a:p>
          <a:p>
            <a:r>
              <a:rPr lang="el-GR" dirty="0"/>
              <a:t>Εφαρμογή «υπηρεσίας»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751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E4F37-5764-4C2D-9204-F8225D696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/>
              <a:t>ΔΕΔΟΜΕΝΑ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C37DB0-7C9D-4CB3-AD31-0EFAA49C5A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l-GR" dirty="0"/>
              <a:t>Κομβόι (</a:t>
            </a:r>
            <a:r>
              <a:rPr lang="en-US" dirty="0"/>
              <a:t>Node)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EBF46C-69DE-41D2-845B-EE8F3CAAA90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Id, </a:t>
            </a:r>
            <a:r>
              <a:rPr lang="el-GR" dirty="0"/>
              <a:t>Όνομα, Περιγραφή</a:t>
            </a:r>
          </a:p>
          <a:p>
            <a:r>
              <a:rPr lang="el-GR" dirty="0"/>
              <a:t>Τύπος</a:t>
            </a:r>
            <a:r>
              <a:rPr lang="en-US" dirty="0"/>
              <a:t> </a:t>
            </a:r>
            <a:endParaRPr lang="el-GR" dirty="0"/>
          </a:p>
          <a:p>
            <a:pPr marL="0" indent="0">
              <a:buNone/>
            </a:pPr>
            <a:r>
              <a:rPr lang="en-US" dirty="0"/>
              <a:t>(</a:t>
            </a:r>
            <a:r>
              <a:rPr lang="el-GR" dirty="0"/>
              <a:t>Μετρήσεις ή Πότισμα)</a:t>
            </a:r>
            <a:endParaRPr lang="en-US" dirty="0"/>
          </a:p>
          <a:p>
            <a:r>
              <a:rPr lang="el-GR" dirty="0"/>
              <a:t>Κωδικός (</a:t>
            </a:r>
            <a:r>
              <a:rPr lang="en-US" dirty="0"/>
              <a:t>Token)</a:t>
            </a:r>
          </a:p>
          <a:p>
            <a:r>
              <a:rPr lang="el-GR" dirty="0"/>
              <a:t>Αριθμός Αναθεώρησης </a:t>
            </a:r>
            <a:endParaRPr lang="en-US" dirty="0"/>
          </a:p>
          <a:p>
            <a:pPr marL="0" indent="0">
              <a:buNone/>
            </a:pPr>
            <a:r>
              <a:rPr lang="el-GR" dirty="0"/>
              <a:t>(</a:t>
            </a:r>
            <a:r>
              <a:rPr lang="en-US" dirty="0"/>
              <a:t>Concurrency Token)</a:t>
            </a:r>
          </a:p>
          <a:p>
            <a:r>
              <a:rPr lang="el-GR" dirty="0"/>
              <a:t>Ρυθμίσεις</a:t>
            </a:r>
          </a:p>
          <a:p>
            <a:r>
              <a:rPr lang="en-US" dirty="0"/>
              <a:t>GroupId</a:t>
            </a:r>
            <a:endParaRPr lang="el-GR" dirty="0"/>
          </a:p>
          <a:p>
            <a:r>
              <a:rPr lang="el-GR" dirty="0"/>
              <a:t>Δημιουργία και Ενημέρωση από χρήστη</a:t>
            </a:r>
          </a:p>
          <a:p>
            <a:r>
              <a:rPr lang="el-GR" dirty="0"/>
              <a:t>Ώρα Δημιουργίας και Ενημέρωσης</a:t>
            </a:r>
            <a:endParaRPr lang="en-US" dirty="0"/>
          </a:p>
          <a:p>
            <a:endParaRPr 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8FA5C72D-F8F3-4201-AB8E-A7EF400880C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55" t="7886" r="27301" b="71641"/>
          <a:stretch/>
        </p:blipFill>
        <p:spPr>
          <a:xfrm>
            <a:off x="4636008" y="2039111"/>
            <a:ext cx="6949440" cy="1517905"/>
          </a:xfrm>
        </p:spPr>
      </p:pic>
    </p:spTree>
    <p:extLst>
      <p:ext uri="{BB962C8B-B14F-4D97-AF65-F5344CB8AC3E}">
        <p14:creationId xmlns:p14="http://schemas.microsoft.com/office/powerpoint/2010/main" val="170731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D8E6457-8E9A-42A0-A531-17986E6A4B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9244" y="382715"/>
            <a:ext cx="5157787" cy="823912"/>
          </a:xfrm>
        </p:spPr>
        <p:txBody>
          <a:bodyPr/>
          <a:lstStyle/>
          <a:p>
            <a:r>
              <a:rPr lang="el-GR" dirty="0"/>
              <a:t>Γκρουπ (</a:t>
            </a:r>
            <a:r>
              <a:rPr lang="en-US" dirty="0"/>
              <a:t>Group)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245E4B2-F362-4531-9D87-08B0D0900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940" y="1746504"/>
            <a:ext cx="5157787" cy="4936935"/>
          </a:xfrm>
        </p:spPr>
        <p:txBody>
          <a:bodyPr>
            <a:normAutofit/>
          </a:bodyPr>
          <a:lstStyle/>
          <a:p>
            <a:r>
              <a:rPr lang="en-US" dirty="0"/>
              <a:t>Id</a:t>
            </a:r>
            <a:endParaRPr lang="el-GR" dirty="0"/>
          </a:p>
          <a:p>
            <a:r>
              <a:rPr lang="el-GR" dirty="0"/>
              <a:t>Τύπος</a:t>
            </a:r>
            <a:endParaRPr lang="en-US" dirty="0"/>
          </a:p>
          <a:p>
            <a:r>
              <a:rPr lang="el-GR" dirty="0"/>
              <a:t>Όνομα</a:t>
            </a:r>
            <a:endParaRPr lang="en-US" dirty="0"/>
          </a:p>
          <a:p>
            <a:r>
              <a:rPr lang="el-GR" dirty="0"/>
              <a:t>Περιγραφή</a:t>
            </a:r>
          </a:p>
          <a:p>
            <a:r>
              <a:rPr lang="el-GR" dirty="0"/>
              <a:t>Δημιουργία και Ενημέρωση από χρήστη</a:t>
            </a:r>
          </a:p>
          <a:p>
            <a:r>
              <a:rPr lang="el-GR" dirty="0"/>
              <a:t>Ώρα Δημιουργίας και Ενημέρωσης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6830C793-EADB-4243-B687-63D0341123C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09" t="7907" r="27494" b="68596"/>
          <a:stretch/>
        </p:blipFill>
        <p:spPr>
          <a:xfrm>
            <a:off x="3927866" y="1770166"/>
            <a:ext cx="7621594" cy="1883664"/>
          </a:xfrm>
        </p:spPr>
      </p:pic>
    </p:spTree>
    <p:extLst>
      <p:ext uri="{BB962C8B-B14F-4D97-AF65-F5344CB8AC3E}">
        <p14:creationId xmlns:p14="http://schemas.microsoft.com/office/powerpoint/2010/main" val="4258556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90A08-D96F-442B-BA22-BE7738CBA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8932" y="565595"/>
            <a:ext cx="5157787" cy="823912"/>
          </a:xfrm>
        </p:spPr>
        <p:txBody>
          <a:bodyPr/>
          <a:lstStyle/>
          <a:p>
            <a:r>
              <a:rPr lang="el-GR" dirty="0"/>
              <a:t>Μετρήσεις (</a:t>
            </a:r>
            <a:r>
              <a:rPr lang="en-US" dirty="0"/>
              <a:t>Measurement)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4C8D78-94B7-4055-8401-997311C03F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8932" y="1389506"/>
            <a:ext cx="5157787" cy="4910709"/>
          </a:xfrm>
        </p:spPr>
        <p:txBody>
          <a:bodyPr/>
          <a:lstStyle/>
          <a:p>
            <a:r>
              <a:rPr lang="en-US" dirty="0"/>
              <a:t>Id</a:t>
            </a:r>
          </a:p>
          <a:p>
            <a:r>
              <a:rPr lang="en-US" dirty="0"/>
              <a:t>NodeId</a:t>
            </a:r>
          </a:p>
          <a:p>
            <a:r>
              <a:rPr lang="el-GR" dirty="0"/>
              <a:t>Ημερομηνία δημιουργίας (</a:t>
            </a:r>
            <a:r>
              <a:rPr lang="en-US" dirty="0"/>
              <a:t>CreatedAt)</a:t>
            </a:r>
          </a:p>
          <a:p>
            <a:r>
              <a:rPr lang="el-GR" dirty="0"/>
              <a:t>Ημερομηνία Μέτρησης (</a:t>
            </a:r>
            <a:r>
              <a:rPr lang="en-US" dirty="0"/>
              <a:t>MeasuredAt)</a:t>
            </a:r>
          </a:p>
          <a:p>
            <a:r>
              <a:rPr lang="el-GR" dirty="0"/>
              <a:t>Θερμοκρασία Αέρα</a:t>
            </a:r>
          </a:p>
          <a:p>
            <a:r>
              <a:rPr lang="el-GR" dirty="0"/>
              <a:t>Υγρασία Αέρα</a:t>
            </a:r>
          </a:p>
          <a:p>
            <a:r>
              <a:rPr lang="el-GR" dirty="0"/>
              <a:t>Υγρασία εδάφους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AA3792-F2CF-4490-A661-096290DDAE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565595"/>
            <a:ext cx="5183188" cy="823912"/>
          </a:xfrm>
        </p:spPr>
        <p:txBody>
          <a:bodyPr/>
          <a:lstStyle/>
          <a:p>
            <a:r>
              <a:rPr lang="el-GR" dirty="0"/>
              <a:t>Εντολές (</a:t>
            </a:r>
            <a:r>
              <a:rPr lang="en-US" dirty="0"/>
              <a:t>Irrigation</a:t>
            </a:r>
            <a:r>
              <a:rPr lang="el-GR" dirty="0"/>
              <a:t>)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490360-9BB0-438F-9A58-E817CE10BE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1389506"/>
            <a:ext cx="5183188" cy="4910709"/>
          </a:xfrm>
        </p:spPr>
        <p:txBody>
          <a:bodyPr/>
          <a:lstStyle/>
          <a:p>
            <a:r>
              <a:rPr lang="en-US" dirty="0"/>
              <a:t>Id</a:t>
            </a:r>
          </a:p>
          <a:p>
            <a:r>
              <a:rPr lang="en-US" dirty="0"/>
              <a:t>NodeId</a:t>
            </a:r>
          </a:p>
          <a:p>
            <a:r>
              <a:rPr lang="el-GR" dirty="0"/>
              <a:t>Ημερομηνία δημιουργίας (</a:t>
            </a:r>
            <a:r>
              <a:rPr lang="en-US" dirty="0"/>
              <a:t>CreatedAt)</a:t>
            </a:r>
            <a:endParaRPr lang="el-GR" dirty="0"/>
          </a:p>
          <a:p>
            <a:r>
              <a:rPr lang="el-GR" dirty="0"/>
              <a:t>Ημερομηνία Αποστολής Εντολής (</a:t>
            </a:r>
            <a:r>
              <a:rPr lang="en-US" dirty="0"/>
              <a:t>IssuedAt)</a:t>
            </a:r>
          </a:p>
          <a:p>
            <a:r>
              <a:rPr lang="el-GR" dirty="0"/>
              <a:t>Τύπος (Εκκίνηση ή Παύση)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405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357</TotalTime>
  <Words>436</Words>
  <Application>Microsoft Office PowerPoint</Application>
  <PresentationFormat>Widescreen</PresentationFormat>
  <Paragraphs>125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PowerPoint Presentation</vt:lpstr>
      <vt:lpstr>ΕΙΣΑΓΩΓΗ</vt:lpstr>
      <vt:lpstr>ΜΙΚΡΟ ΥΠΗΡΕΣΙΕΣ – ΜΟΝΟΛΙΘΥΚΕΣ ΕΦΑΡΜΟΓΕΣ</vt:lpstr>
      <vt:lpstr>Επιλογή Βάσης Δεδομένων</vt:lpstr>
      <vt:lpstr>ΕΠΙΚΟΙΝΩΝΙΑ ΜΙΚΡΟ ΥΠΗΡΕΣΙΩΝ</vt:lpstr>
      <vt:lpstr>ΑΡΧΙΤΕΚΤΟΝΙΚΗ</vt:lpstr>
      <vt:lpstr>ΔΕΔΟΜΕΝΑ</vt:lpstr>
      <vt:lpstr>PowerPoint Presentation</vt:lpstr>
      <vt:lpstr>PowerPoint Presentation</vt:lpstr>
      <vt:lpstr>ΑΡΧΙΤΕΚΤΟΝΙΚΗ – CQRS</vt:lpstr>
      <vt:lpstr>Αρχιτεκτονικές Εφαρμογών</vt:lpstr>
      <vt:lpstr>Επικοινωνία Εφαρμογής SPA και RestAPI</vt:lpstr>
      <vt:lpstr>Επικοινωνία Εφαρμογή NodeIot και MQTT</vt:lpstr>
      <vt:lpstr>Εφαρμογή Υπηρεσίας (Service)</vt:lpstr>
      <vt:lpstr>Επικοινωνία Μίκρο Υπηρεσιών</vt:lpstr>
      <vt:lpstr>Εφαρμογή NodeIot</vt:lpstr>
      <vt:lpstr>Εγκατάσταση και Συνδεσιμότητα</vt:lpstr>
      <vt:lpstr>Δυνατότητα Αλλαγής και Επέκτασης Εφαρμογών</vt:lpstr>
      <vt:lpstr>ΤΕΛΟΣ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ΠΑΝΕΜΙΣΤΗΜΙΟ ΔΥΤΙΚΗΣ ΑΤΤΙΚΗΣ ΣΧΟΛΗ ΜΗΧΑΝΙΚΩΝ</dc:title>
  <dc:creator>panoukos41</dc:creator>
  <cp:lastModifiedBy>panoukos41</cp:lastModifiedBy>
  <cp:revision>93</cp:revision>
  <dcterms:created xsi:type="dcterms:W3CDTF">2020-06-10T01:20:08Z</dcterms:created>
  <dcterms:modified xsi:type="dcterms:W3CDTF">2021-07-19T14:32:30Z</dcterms:modified>
</cp:coreProperties>
</file>

<file path=docProps/thumbnail.jpeg>
</file>